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83" r:id="rId8"/>
    <p:sldId id="278" r:id="rId9"/>
    <p:sldId id="279" r:id="rId10"/>
    <p:sldId id="277" r:id="rId11"/>
    <p:sldId id="281" r:id="rId12"/>
    <p:sldId id="282" r:id="rId13"/>
  </p:sldIdLst>
  <p:sldSz cx="12192000" cy="6858000"/>
  <p:notesSz cx="6858000" cy="9144000"/>
  <p:embeddedFontLst>
    <p:embeddedFont>
      <p:font typeface="Proxima Nova" panose="02000506030000020004" pitchFamily="2" charset="0"/>
      <p:regular r:id="rId16"/>
      <p:bold r:id="rId17"/>
      <p:italic r:id="rId18"/>
      <p:boldItalic r:id="rId19"/>
    </p:embeddedFont>
    <p:embeddedFont>
      <p:font typeface="Proxima Nova Extrabold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 pos="7272">
          <p15:clr>
            <a:srgbClr val="A4A3A4"/>
          </p15:clr>
        </p15:guide>
        <p15:guide id="3" orient="horz" pos="1128">
          <p15:clr>
            <a:srgbClr val="A4A3A4"/>
          </p15:clr>
        </p15:guide>
        <p15:guide id="4" orient="horz" pos="888">
          <p15:clr>
            <a:srgbClr val="A4A3A4"/>
          </p15:clr>
        </p15:guide>
        <p15:guide id="5" pos="600">
          <p15:clr>
            <a:srgbClr val="A4A3A4"/>
          </p15:clr>
        </p15:guide>
        <p15:guide id="6" pos="3384">
          <p15:clr>
            <a:srgbClr val="A4A3A4"/>
          </p15:clr>
        </p15:guide>
        <p15:guide id="7" orient="horz" pos="3792">
          <p15:clr>
            <a:srgbClr val="A4A3A4"/>
          </p15:clr>
        </p15:guide>
        <p15:guide id="8" orient="horz" pos="40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HePhpfphASvKx89b46y8EZFtG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4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7"/>
    <p:restoredTop sz="94710"/>
  </p:normalViewPr>
  <p:slideViewPr>
    <p:cSldViewPr snapToGrid="0">
      <p:cViewPr>
        <p:scale>
          <a:sx n="138" d="100"/>
          <a:sy n="138" d="100"/>
        </p:scale>
        <p:origin x="312" y="360"/>
      </p:cViewPr>
      <p:guideLst>
        <p:guide orient="horz" pos="552"/>
        <p:guide pos="7272"/>
        <p:guide orient="horz" pos="1128"/>
        <p:guide orient="horz" pos="888"/>
        <p:guide pos="600"/>
        <p:guide pos="3384"/>
        <p:guide orient="horz" pos="3792"/>
        <p:guide orient="horz" pos="40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33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7CF872-9689-7E49-BB76-6675826617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81360-2656-6F42-8C42-3425BC1510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F30B6-5205-FA42-8383-924D143E6CA6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9A431-53A4-9048-A4E6-59C4B206B5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DBC55-6EE8-484D-B52E-2C952E9D5A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0C8C3-6BD5-2645-9C3D-DF58B77CB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3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sandmarkets.com/Market-Reports/smart-cities-market-542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sandmarkets.com/Market-Reports/smart-cities-market-542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Opener Slide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Layout (right)</a:t>
            </a: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Global smart cities market is estimated t 1024.4 billion (</a:t>
            </a:r>
            <a:r>
              <a:rPr lang="en-US">
                <a:hlinkClick r:id="rId3"/>
              </a:rPr>
              <a:t>https://www.marketsandmarkets.com/Market-Reports/smart-cities-market-542.html</a:t>
            </a:r>
            <a:r>
              <a:rPr lang="en-US" b="1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Global smart cities market is estimated t 1024.4 billion (</a:t>
            </a:r>
            <a:r>
              <a:rPr lang="en-US">
                <a:hlinkClick r:id="rId3"/>
              </a:rPr>
              <a:t>https://www.marketsandmarkets.com/Market-Reports/smart-cities-market-542.html</a:t>
            </a:r>
            <a:r>
              <a:rPr lang="en-US" b="1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4982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472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51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629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4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40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mleech@cabq.go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9189570" y="-87085"/>
            <a:ext cx="3002430" cy="69777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882497" y="4586061"/>
            <a:ext cx="6508903" cy="108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i="1">
                <a:latin typeface="Proxima Nova"/>
                <a:ea typeface="Proxima Nova"/>
                <a:cs typeface="Proxima Nova"/>
                <a:sym typeface="Proxima Nova"/>
              </a:rPr>
              <a:t>What is the City of Albuquerque Doing?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i="1">
                <a:latin typeface="Proxima Nova"/>
                <a:sym typeface="Proxima Nova"/>
              </a:rPr>
              <a:t>How is it different to other Smart Cities?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i="1">
                <a:latin typeface="Proxima Nova"/>
                <a:sym typeface="Proxima Nova"/>
              </a:rPr>
              <a:t>How can we help?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876174" y="6192681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Technology and Innovation| 03.22.2024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>
            <a:off x="952500" y="4102590"/>
            <a:ext cx="696686" cy="157389"/>
          </a:xfrm>
          <a:prstGeom prst="rect">
            <a:avLst/>
          </a:prstGeom>
          <a:solidFill>
            <a:srgbClr val="AD4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D44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842736" y="1300506"/>
            <a:ext cx="7259527" cy="214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xima Nova Extrabold"/>
              <a:buNone/>
            </a:pPr>
            <a:r>
              <a:rPr lang="en-US" sz="6000" b="1" u="none">
                <a:solidFill>
                  <a:schemeClr val="dk1"/>
                </a:solidFill>
                <a:latin typeface="Proxima Nova Extrabold"/>
                <a:ea typeface="Calibri"/>
                <a:cs typeface="Calibri"/>
                <a:sym typeface="Proxima Nova Extrabold"/>
              </a:rPr>
              <a:t>Smart Communities</a:t>
            </a:r>
            <a:endParaRPr sz="60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876174" y="5953198"/>
            <a:ext cx="609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PRESENTATION: Mark Leech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4908F-0BF5-4D52-9548-284B4595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74" y="0"/>
            <a:ext cx="2064443" cy="159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58"/>
    </mc:Choice>
    <mc:Fallback xmlns="">
      <p:transition spd="slow" advTm="1290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5679528" y="1801333"/>
            <a:ext cx="586477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b="1" dirty="0">
                <a:latin typeface="Proxima Nova"/>
                <a:ea typeface="Proxima Nova"/>
                <a:cs typeface="Proxima Nova"/>
                <a:sym typeface="Proxima Nova"/>
              </a:rPr>
              <a:t>There is no single “smart city” leader in the US.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b="1" dirty="0">
              <a:latin typeface="Proxima Nova"/>
              <a:sym typeface="Proxima Nova"/>
            </a:endParaRPr>
          </a:p>
          <a:p>
            <a:pPr marL="34290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800" dirty="0">
                <a:latin typeface="Proxima Nova"/>
                <a:sym typeface="Proxima Nova"/>
              </a:rPr>
              <a:t>What would it take for Albuquerque to be a recognized as a Smart Cities leader?</a:t>
            </a:r>
          </a:p>
          <a:p>
            <a:pPr marL="34290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800" dirty="0">
                <a:latin typeface="Proxima Nova"/>
                <a:sym typeface="Proxima Nova"/>
              </a:rPr>
              <a:t>How can we train the next generation of smart workers?</a:t>
            </a:r>
          </a:p>
          <a:p>
            <a:pPr marL="34290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800" dirty="0">
                <a:latin typeface="Proxima Nova"/>
                <a:sym typeface="Proxima Nova"/>
              </a:rPr>
              <a:t>How can Albuquerque set the standard for what it means to be a “Smart City”?</a:t>
            </a:r>
          </a:p>
          <a:p>
            <a:pPr marL="34290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1800" dirty="0">
                <a:latin typeface="Proxima Nova"/>
                <a:sym typeface="Proxima Nova"/>
              </a:rPr>
              <a:t>What does each of us bring to the potluck?</a:t>
            </a:r>
          </a:p>
        </p:txBody>
      </p:sp>
      <p:pic>
        <p:nvPicPr>
          <p:cNvPr id="102" name="Google Shape;102;p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/>
          <a:srcRect/>
          <a:stretch/>
        </p:blipFill>
        <p:spPr>
          <a:xfrm>
            <a:off x="968920" y="1801862"/>
            <a:ext cx="4139110" cy="41391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4775745" y="6225710"/>
            <a:ext cx="68688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Technology and Innovation| Smart Communities| 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03.22.2024</a:t>
            </a:r>
            <a:endParaRPr dirty="0"/>
          </a:p>
        </p:txBody>
      </p:sp>
      <p:sp>
        <p:nvSpPr>
          <p:cNvPr id="105" name="Google Shape;105;p2"/>
          <p:cNvSpPr txBox="1">
            <a:spLocks noGrp="1"/>
          </p:cNvSpPr>
          <p:nvPr>
            <p:ph type="title"/>
          </p:nvPr>
        </p:nvSpPr>
        <p:spPr>
          <a:xfrm>
            <a:off x="846171" y="482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</a:pPr>
            <a:r>
              <a:rPr lang="en-US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Value Proposition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968830" y="439248"/>
            <a:ext cx="696686" cy="157389"/>
          </a:xfrm>
          <a:prstGeom prst="rect">
            <a:avLst/>
          </a:prstGeom>
          <a:solidFill>
            <a:srgbClr val="AD4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7DCDF1-A84F-42DF-AB49-33CFBEE13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090" y="184661"/>
            <a:ext cx="2064443" cy="159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99"/>
    </mc:Choice>
    <mc:Fallback xmlns="">
      <p:transition spd="slow" advTm="18109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6B8A4-1F79-6C8E-983C-371898A87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826" y="1185493"/>
            <a:ext cx="4906400" cy="4906400"/>
          </a:xfrm>
          <a:prstGeom prst="rect">
            <a:avLst/>
          </a:prstGeom>
        </p:spPr>
      </p:pic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846171" y="482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</a:pPr>
            <a:r>
              <a:rPr lang="en-US" b="1" dirty="0">
                <a:latin typeface="Proxima Nova Extrabold"/>
                <a:cs typeface="Proxima Nova Extrabold"/>
                <a:sym typeface="Proxima Nova Extrabold"/>
              </a:rPr>
              <a:t>Data Framework</a:t>
            </a:r>
            <a:endParaRPr dirty="0"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846171" y="2202966"/>
            <a:ext cx="554070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Acquisition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Curation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Federation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4775745" y="6225710"/>
            <a:ext cx="68688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Technology and Innovation| Smart Communities| 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03.22.2024</a:t>
            </a:r>
            <a:endParaRPr lang="en-US" sz="800" dirty="0"/>
          </a:p>
        </p:txBody>
      </p:sp>
      <p:sp>
        <p:nvSpPr>
          <p:cNvPr id="118" name="Google Shape;118;p3"/>
          <p:cNvSpPr/>
          <p:nvPr/>
        </p:nvSpPr>
        <p:spPr>
          <a:xfrm>
            <a:off x="968830" y="439248"/>
            <a:ext cx="696686" cy="157389"/>
          </a:xfrm>
          <a:prstGeom prst="rect">
            <a:avLst/>
          </a:prstGeom>
          <a:solidFill>
            <a:srgbClr val="AD4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01565-27B2-4546-8B42-4846DF676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090" y="184661"/>
            <a:ext cx="2064443" cy="1595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52"/>
    </mc:Choice>
    <mc:Fallback xmlns="">
      <p:transition spd="slow" advTm="1823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846171" y="482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</a:pPr>
            <a:r>
              <a:rPr lang="en-US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What Makes a City “Smart”?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846958" y="1781942"/>
            <a:ext cx="5540704" cy="243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Sensors that acquire data from the community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Data that is collected and used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Information that can be gleaned from the data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Decisions that can be made (AI and ML) from the information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People who are curious about our community</a:t>
            </a:r>
          </a:p>
        </p:txBody>
      </p:sp>
      <p:pic>
        <p:nvPicPr>
          <p:cNvPr id="115" name="Google Shape;115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/>
          <a:srcRect/>
          <a:stretch/>
        </p:blipFill>
        <p:spPr>
          <a:xfrm>
            <a:off x="7241190" y="1711872"/>
            <a:ext cx="42291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4775745" y="6225710"/>
            <a:ext cx="68688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Technology and Innovation| Smart Communities| 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03.22.2024</a:t>
            </a:r>
            <a:endParaRPr lang="en-US" sz="800" dirty="0"/>
          </a:p>
        </p:txBody>
      </p:sp>
      <p:sp>
        <p:nvSpPr>
          <p:cNvPr id="118" name="Google Shape;118;p3"/>
          <p:cNvSpPr/>
          <p:nvPr/>
        </p:nvSpPr>
        <p:spPr>
          <a:xfrm>
            <a:off x="968830" y="439248"/>
            <a:ext cx="696686" cy="157389"/>
          </a:xfrm>
          <a:prstGeom prst="rect">
            <a:avLst/>
          </a:prstGeom>
          <a:solidFill>
            <a:srgbClr val="AD4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01565-27B2-4546-8B42-4846DF676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090" y="184661"/>
            <a:ext cx="2064443" cy="1595252"/>
          </a:xfrm>
          <a:prstGeom prst="rect">
            <a:avLst/>
          </a:prstGeom>
        </p:spPr>
      </p:pic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2CC052FE-E43C-07E8-C669-259791FDD659}"/>
              </a:ext>
            </a:extLst>
          </p:cNvPr>
          <p:cNvSpPr txBox="1">
            <a:spLocks/>
          </p:cNvSpPr>
          <p:nvPr/>
        </p:nvSpPr>
        <p:spPr>
          <a:xfrm>
            <a:off x="1047094" y="5423114"/>
            <a:ext cx="3602421" cy="73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None/>
            </a:pP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(“Smart Buildings” are out of the discussion for today!)</a:t>
            </a:r>
          </a:p>
        </p:txBody>
      </p:sp>
    </p:spTree>
    <p:extLst>
      <p:ext uri="{BB962C8B-B14F-4D97-AF65-F5344CB8AC3E}">
        <p14:creationId xmlns:p14="http://schemas.microsoft.com/office/powerpoint/2010/main" val="392850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52"/>
    </mc:Choice>
    <mc:Fallback>
      <p:transition spd="slow" advTm="1823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846171" y="482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</a:pPr>
            <a:r>
              <a:rPr lang="en-US" b="1">
                <a:latin typeface="Proxima Nova Extrabold"/>
                <a:sym typeface="Proxima Nova Extrabold"/>
              </a:rPr>
              <a:t>Smart Communities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846958" y="1781942"/>
            <a:ext cx="5479393" cy="349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Not always “new” solutions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Community-specific to Albuquerque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Start with the problem – not the technology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Working with education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Exportable skills and technology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Multi-faceted:</a:t>
            </a:r>
          </a:p>
          <a:p>
            <a:pPr marL="685800" lvl="1" indent="-228600">
              <a:spcBef>
                <a:spcPts val="1000"/>
              </a:spcBef>
            </a:pPr>
            <a:r>
              <a:rPr lang="en-US" sz="1400" dirty="0">
                <a:latin typeface="Proxima Nova"/>
                <a:ea typeface="Proxima Nova"/>
                <a:cs typeface="Proxima Nova"/>
                <a:sym typeface="Proxima Nova"/>
              </a:rPr>
              <a:t>Broadband accessibility</a:t>
            </a:r>
          </a:p>
          <a:p>
            <a:pPr marL="685800" lvl="1" indent="-228600">
              <a:spcBef>
                <a:spcPts val="1000"/>
              </a:spcBef>
            </a:pPr>
            <a:r>
              <a:rPr lang="en-US" sz="1400" dirty="0">
                <a:latin typeface="Proxima Nova"/>
                <a:ea typeface="Proxima Nova"/>
                <a:cs typeface="Proxima Nova"/>
                <a:sym typeface="Proxima Nova"/>
              </a:rPr>
              <a:t>Public safety</a:t>
            </a:r>
          </a:p>
          <a:p>
            <a:pPr marL="685800" lvl="1" indent="-228600">
              <a:spcBef>
                <a:spcPts val="1000"/>
              </a:spcBef>
            </a:pPr>
            <a:r>
              <a:rPr lang="en-US" sz="1400" dirty="0">
                <a:latin typeface="Proxima Nova"/>
                <a:ea typeface="Proxima Nova"/>
                <a:cs typeface="Proxima Nova"/>
                <a:sym typeface="Proxima Nova"/>
              </a:rPr>
              <a:t>Public </a:t>
            </a:r>
            <a:r>
              <a:rPr lang="en-US" sz="1400" dirty="0" err="1">
                <a:latin typeface="Proxima Nova"/>
                <a:ea typeface="Proxima Nova"/>
                <a:cs typeface="Proxima Nova"/>
                <a:sym typeface="Proxima Nova"/>
              </a:rPr>
              <a:t>wifi</a:t>
            </a:r>
            <a:endParaRPr lang="en-US" sz="1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685800" lvl="1" indent="-228600">
              <a:spcBef>
                <a:spcPts val="1000"/>
              </a:spcBef>
            </a:pPr>
            <a:r>
              <a:rPr lang="en-US" sz="1400" dirty="0">
                <a:latin typeface="Proxima Nova"/>
                <a:ea typeface="Proxima Nova"/>
                <a:cs typeface="Proxima Nova"/>
                <a:sym typeface="Proxima Nova"/>
              </a:rPr>
              <a:t>Enabling economic growth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/>
          <a:srcRect/>
          <a:stretch/>
        </p:blipFill>
        <p:spPr>
          <a:xfrm>
            <a:off x="7232431" y="1781941"/>
            <a:ext cx="42291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4775745" y="6225710"/>
            <a:ext cx="68688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Technology and Innovation| Smart Communities| 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03.22.2024</a:t>
            </a:r>
            <a:endParaRPr lang="en-US" sz="800" dirty="0"/>
          </a:p>
        </p:txBody>
      </p:sp>
      <p:sp>
        <p:nvSpPr>
          <p:cNvPr id="118" name="Google Shape;118;p3"/>
          <p:cNvSpPr/>
          <p:nvPr/>
        </p:nvSpPr>
        <p:spPr>
          <a:xfrm>
            <a:off x="968830" y="439248"/>
            <a:ext cx="696686" cy="157389"/>
          </a:xfrm>
          <a:prstGeom prst="rect">
            <a:avLst/>
          </a:prstGeom>
          <a:solidFill>
            <a:srgbClr val="AD4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01565-27B2-4546-8B42-4846DF676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090" y="184661"/>
            <a:ext cx="2064443" cy="15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39"/>
    </mc:Choice>
    <mc:Fallback xmlns="">
      <p:transition spd="slow" advTm="30153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846171" y="482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</a:pPr>
            <a:r>
              <a:rPr lang="en-US" b="1">
                <a:latin typeface="Proxima Nova Extrabold"/>
                <a:sym typeface="Proxima Nova Extrabold"/>
              </a:rPr>
              <a:t>What is the City doing?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838200" y="1790700"/>
            <a:ext cx="5181600" cy="312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Increasing connectivity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Smart lighting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Smart parking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Bus shelters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Audio detection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Drone usage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Increased broadband competition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 err="1">
                <a:latin typeface="Proxima Nova"/>
                <a:ea typeface="Proxima Nova"/>
                <a:cs typeface="Proxima Nova"/>
                <a:sym typeface="Proxima Nova"/>
              </a:rPr>
              <a:t>Tiguex</a:t>
            </a: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 Park</a:t>
            </a:r>
          </a:p>
        </p:txBody>
      </p:sp>
      <p:pic>
        <p:nvPicPr>
          <p:cNvPr id="115" name="Google Shape;115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/>
          <a:srcRect/>
          <a:stretch/>
        </p:blipFill>
        <p:spPr>
          <a:xfrm>
            <a:off x="7188638" y="1711872"/>
            <a:ext cx="42291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4775745" y="6225710"/>
            <a:ext cx="686888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n-US" sz="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Technology and Innovation| Smart Communities| 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03.22.2024</a:t>
            </a:r>
            <a:endParaRPr lang="en-US" sz="8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118" name="Google Shape;118;p3"/>
          <p:cNvSpPr/>
          <p:nvPr/>
        </p:nvSpPr>
        <p:spPr>
          <a:xfrm>
            <a:off x="968830" y="439248"/>
            <a:ext cx="696686" cy="157389"/>
          </a:xfrm>
          <a:prstGeom prst="rect">
            <a:avLst/>
          </a:prstGeom>
          <a:solidFill>
            <a:srgbClr val="AD4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01565-27B2-4546-8B42-4846DF676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090" y="184661"/>
            <a:ext cx="2064443" cy="15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58"/>
    </mc:Choice>
    <mc:Fallback xmlns="">
      <p:transition spd="slow" advTm="1942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846171" y="482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</a:pPr>
            <a:r>
              <a:rPr lang="en-US" b="1">
                <a:latin typeface="Proxima Nova Extrabold"/>
                <a:sym typeface="Proxima Nova Extrabold"/>
              </a:rPr>
              <a:t>Pino Yards Proving Lab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830229" y="1807651"/>
            <a:ext cx="5181600" cy="3002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Analog of Albuquerque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“Safe zone”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Learning opportunities (e.g. seasonal variation)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Cost estimation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Vendor agnostic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Education opportunities</a:t>
            </a:r>
            <a:endParaRPr lang="en-US" sz="1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endParaRPr dirty="0"/>
          </a:p>
        </p:txBody>
      </p:sp>
      <p:sp>
        <p:nvSpPr>
          <p:cNvPr id="117" name="Google Shape;117;p3"/>
          <p:cNvSpPr txBox="1"/>
          <p:nvPr/>
        </p:nvSpPr>
        <p:spPr>
          <a:xfrm>
            <a:off x="4775745" y="6225710"/>
            <a:ext cx="68688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Technology and Innovation| Smart Communities| 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03.22.2024</a:t>
            </a:r>
            <a:endParaRPr lang="en-US" sz="800" dirty="0"/>
          </a:p>
        </p:txBody>
      </p:sp>
      <p:sp>
        <p:nvSpPr>
          <p:cNvPr id="118" name="Google Shape;118;p3"/>
          <p:cNvSpPr/>
          <p:nvPr/>
        </p:nvSpPr>
        <p:spPr>
          <a:xfrm>
            <a:off x="968830" y="439248"/>
            <a:ext cx="696686" cy="157389"/>
          </a:xfrm>
          <a:prstGeom prst="rect">
            <a:avLst/>
          </a:prstGeom>
          <a:solidFill>
            <a:srgbClr val="AD4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01565-27B2-4546-8B42-4846DF67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090" y="184661"/>
            <a:ext cx="2064443" cy="159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B76DF-820F-2778-DBED-21C60792C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79" y="1779913"/>
            <a:ext cx="5204749" cy="40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68"/>
    </mc:Choice>
    <mc:Fallback xmlns="">
      <p:transition spd="slow" advTm="1624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846171" y="482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</a:pPr>
            <a:r>
              <a:rPr lang="en-US" b="1">
                <a:latin typeface="Proxima Nova Extrabold"/>
                <a:sym typeface="Proxima Nova Extrabold"/>
              </a:rPr>
              <a:t>Opportunities for Collaboration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838200" y="1790700"/>
            <a:ext cx="5181600" cy="24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More “smart” ideas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Planning for tomorrow’s workforce</a:t>
            </a:r>
          </a:p>
          <a:p>
            <a:pPr marL="228600" indent="-228600"/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AI and ML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Understanding the ethical framework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Pino Yards and 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Rainforest collaboration</a:t>
            </a: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Central Fiber Technology Showcase</a:t>
            </a:r>
          </a:p>
        </p:txBody>
      </p:sp>
      <p:pic>
        <p:nvPicPr>
          <p:cNvPr id="115" name="Google Shape;115;p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/>
          <a:srcRect/>
          <a:stretch/>
        </p:blipFill>
        <p:spPr>
          <a:xfrm>
            <a:off x="7249948" y="1711872"/>
            <a:ext cx="42291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4775745" y="6225710"/>
            <a:ext cx="68688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Technology and Innovation| Smart Communities| 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03.22.2024</a:t>
            </a:r>
            <a:endParaRPr lang="en-US" sz="800" dirty="0"/>
          </a:p>
        </p:txBody>
      </p:sp>
      <p:sp>
        <p:nvSpPr>
          <p:cNvPr id="118" name="Google Shape;118;p3"/>
          <p:cNvSpPr/>
          <p:nvPr/>
        </p:nvSpPr>
        <p:spPr>
          <a:xfrm>
            <a:off x="968830" y="439248"/>
            <a:ext cx="696686" cy="157389"/>
          </a:xfrm>
          <a:prstGeom prst="rect">
            <a:avLst/>
          </a:prstGeom>
          <a:solidFill>
            <a:srgbClr val="AD4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01565-27B2-4546-8B42-4846DF676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090" y="184661"/>
            <a:ext cx="2064443" cy="15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08"/>
    </mc:Choice>
    <mc:Fallback xmlns="">
      <p:transition spd="slow" advTm="856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846171" y="4820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</a:pPr>
            <a:r>
              <a:rPr lang="en-US" b="1" dirty="0">
                <a:latin typeface="Proxima Nova Extrabold"/>
                <a:sym typeface="Proxima Nova Extrabold"/>
              </a:rPr>
              <a:t>Questions</a:t>
            </a:r>
            <a:endParaRPr dirty="0"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2980084" y="2218300"/>
            <a:ext cx="5181600" cy="242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</a:rPr>
              <a:t>Mark Leech </a:t>
            </a:r>
            <a:r>
              <a:rPr lang="en-US" sz="1800" dirty="0"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mleech@cabq.gov</a:t>
            </a: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4775745" y="6225710"/>
            <a:ext cx="68688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Technology and Innovation| Smart Communities| </a:t>
            </a:r>
            <a:r>
              <a:rPr lang="en-US" sz="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03.22.2024</a:t>
            </a:r>
            <a:endParaRPr lang="en-US" sz="800" dirty="0"/>
          </a:p>
        </p:txBody>
      </p:sp>
      <p:sp>
        <p:nvSpPr>
          <p:cNvPr id="118" name="Google Shape;118;p3"/>
          <p:cNvSpPr/>
          <p:nvPr/>
        </p:nvSpPr>
        <p:spPr>
          <a:xfrm>
            <a:off x="968830" y="439248"/>
            <a:ext cx="696686" cy="157389"/>
          </a:xfrm>
          <a:prstGeom prst="rect">
            <a:avLst/>
          </a:prstGeom>
          <a:solidFill>
            <a:srgbClr val="AD44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0" y="6574971"/>
            <a:ext cx="12192000" cy="283029"/>
          </a:xfrm>
          <a:prstGeom prst="rect">
            <a:avLst/>
          </a:prstGeom>
          <a:solidFill>
            <a:srgbClr val="3936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01565-27B2-4546-8B42-4846DF676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090" y="184661"/>
            <a:ext cx="2064443" cy="159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7"/>
    </mc:Choice>
    <mc:Fallback xmlns="">
      <p:transition spd="slow" advTm="185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5408171C336D47B924EC9A82CF453D" ma:contentTypeVersion="26" ma:contentTypeDescription="Create a new document." ma:contentTypeScope="" ma:versionID="21dc14dce6a25fb65bb817e650e6f6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7d23708c31fb3ebae8d2f9f8642a4b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C22507-89AF-4EE9-98C2-76E1DEC351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ACA9AE1-E03C-4C64-B7B2-66D0E55A62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13213A-F53E-40F9-A2E4-B96688AEB6E7}">
  <ds:schemaRefs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438</Words>
  <Application>Microsoft Macintosh PowerPoint</Application>
  <PresentationFormat>Widescreen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Proxima Nova Extrabold</vt:lpstr>
      <vt:lpstr>Arial</vt:lpstr>
      <vt:lpstr>Calibri</vt:lpstr>
      <vt:lpstr>Proxima Nova</vt:lpstr>
      <vt:lpstr>Office Theme</vt:lpstr>
      <vt:lpstr>PowerPoint Presentation</vt:lpstr>
      <vt:lpstr>Value Proposition</vt:lpstr>
      <vt:lpstr>Data Framework</vt:lpstr>
      <vt:lpstr>What Makes a City “Smart”?</vt:lpstr>
      <vt:lpstr>Smart Communities</vt:lpstr>
      <vt:lpstr>What is the City doing?</vt:lpstr>
      <vt:lpstr>Pino Yards Proving Lab</vt:lpstr>
      <vt:lpstr>Opportunities for Collaboration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Leech, Mark T.</cp:lastModifiedBy>
  <cp:revision>3</cp:revision>
  <dcterms:created xsi:type="dcterms:W3CDTF">2020-10-29T15:19:47Z</dcterms:created>
  <dcterms:modified xsi:type="dcterms:W3CDTF">2024-03-19T22:51:08Z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0x010100F25408171C336D47B924EC9A82CF453D</vt:lpwstr>
  </property>
</Properties>
</file>